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59" r:id="rId6"/>
    <p:sldId id="260" r:id="rId7"/>
    <p:sldId id="261" r:id="rId8"/>
    <p:sldId id="262" r:id="rId9"/>
    <p:sldId id="263" r:id="rId10"/>
    <p:sldId id="271" r:id="rId11"/>
    <p:sldId id="270" r:id="rId12"/>
    <p:sldId id="264" r:id="rId13"/>
    <p:sldId id="265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4F41-454F-4F79-8707-FD8B215B6188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4463-DA6F-4661-8FEC-4EF99BB1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Malaria Control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Lecturer, 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8580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Directorate general of Health service, Ministry of health and welfare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19 regional office(state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Office)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vector borne disease control division</a:t>
            </a:r>
          </a:p>
          <a:p>
            <a:pPr>
              <a:buNone/>
            </a:pPr>
            <a:r>
              <a:rPr lang="en-US" sz="2800" dirty="0" smtClean="0"/>
              <a:t>AT DISTRICT LEVEL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chief medical officer/ District health officer assisted by assistant malarial officer and malaria inspector</a:t>
            </a:r>
          </a:p>
        </p:txBody>
      </p:sp>
      <p:sp>
        <p:nvSpPr>
          <p:cNvPr id="4" name="Down Arrow 3"/>
          <p:cNvSpPr/>
          <p:nvPr/>
        </p:nvSpPr>
        <p:spPr>
          <a:xfrm>
            <a:off x="3429000" y="18288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429000" y="28194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MALARIA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-Launched in 1971</a:t>
            </a:r>
          </a:p>
          <a:p>
            <a:pPr>
              <a:buFontTx/>
              <a:buChar char="-"/>
            </a:pPr>
            <a:r>
              <a:rPr lang="en-US" dirty="0" smtClean="0"/>
              <a:t>Strengthen the scheme in 1977</a:t>
            </a:r>
          </a:p>
          <a:p>
            <a:pPr>
              <a:buFontTx/>
              <a:buChar char="-"/>
            </a:pPr>
            <a:r>
              <a:rPr lang="en-US" dirty="0" smtClean="0"/>
              <a:t>Methodology vector control by anti larval measures and drug treatment</a:t>
            </a:r>
          </a:p>
          <a:p>
            <a:pPr>
              <a:buFontTx/>
              <a:buChar char="-"/>
            </a:pPr>
            <a:r>
              <a:rPr lang="en-US" dirty="0" smtClean="0"/>
              <a:t>Implementation of civic bye law</a:t>
            </a:r>
          </a:p>
          <a:p>
            <a:pPr>
              <a:buFontTx/>
              <a:buChar char="-"/>
            </a:pPr>
            <a:r>
              <a:rPr lang="en-US" dirty="0" smtClean="0"/>
              <a:t>Expert committee on malaria recommended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-inclusion of all urban areas more than 50000 population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-SPR more than 5%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-Fever cases more than 30%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04800"/>
          <a:ext cx="91440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85"/>
                <a:gridCol w="1915115"/>
                <a:gridCol w="6096000"/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Strategies</a:t>
                      </a:r>
                      <a:endParaRPr lang="en-US" sz="2000" dirty="0"/>
                    </a:p>
                  </a:txBody>
                  <a:tcPr/>
                </a:tc>
              </a:tr>
              <a:tr h="23215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      1 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States with API less than one and all the districts in the states are with API less than 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-active, passive and sentinel surveillance with focus on quality</a:t>
                      </a:r>
                      <a:r>
                        <a:rPr lang="en-US" sz="1800" baseline="0" dirty="0" smtClean="0"/>
                        <a:t> resistance</a:t>
                      </a:r>
                    </a:p>
                    <a:p>
                      <a:r>
                        <a:rPr lang="en-US" sz="1800" baseline="0" dirty="0" smtClean="0"/>
                        <a:t>-screening of migrants</a:t>
                      </a:r>
                    </a:p>
                    <a:p>
                      <a:r>
                        <a:rPr lang="en-US" sz="1800" baseline="0" dirty="0" smtClean="0"/>
                        <a:t>-IVM with involvement of village Health and sanitation Committees(VHSCs), other PRIs and MNREGA schemes.</a:t>
                      </a:r>
                    </a:p>
                    <a:p>
                      <a:r>
                        <a:rPr lang="en-US" sz="1800" baseline="0" dirty="0" smtClean="0"/>
                        <a:t>-Supportive intervention include BCC activities</a:t>
                      </a:r>
                      <a:endParaRPr lang="en-US" sz="1800" dirty="0"/>
                    </a:p>
                  </a:txBody>
                  <a:tcPr/>
                </a:tc>
              </a:tr>
              <a:tr h="11074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   </a:t>
                      </a:r>
                    </a:p>
                    <a:p>
                      <a:r>
                        <a:rPr lang="en-US" sz="1800" dirty="0" smtClean="0"/>
                        <a:t>   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States having API less than one and one or more districts reporting</a:t>
                      </a:r>
                      <a:r>
                        <a:rPr lang="en-US" sz="1800" baseline="0" dirty="0" smtClean="0"/>
                        <a:t> more than 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-epidemiological surveillance and disease management</a:t>
                      </a:r>
                    </a:p>
                    <a:p>
                      <a:r>
                        <a:rPr lang="en-US" sz="1800" dirty="0" smtClean="0"/>
                        <a:t>-screening</a:t>
                      </a:r>
                      <a:r>
                        <a:rPr lang="en-US" sz="1800" baseline="0" dirty="0" smtClean="0"/>
                        <a:t> of migrants</a:t>
                      </a:r>
                    </a:p>
                    <a:p>
                      <a:r>
                        <a:rPr lang="en-US" sz="1800" baseline="0" dirty="0" smtClean="0"/>
                        <a:t>-IVM by source reduction through minor engineering, environmental management and focal spray</a:t>
                      </a:r>
                    </a:p>
                    <a:p>
                      <a:r>
                        <a:rPr lang="en-US" sz="1800" baseline="0" dirty="0" smtClean="0"/>
                        <a:t>-supportive interventions including BCC activities with involvement of private health care providers</a:t>
                      </a:r>
                      <a:endParaRPr lang="en-US" sz="1800" dirty="0"/>
                    </a:p>
                  </a:txBody>
                  <a:tcPr/>
                </a:tc>
              </a:tr>
              <a:tr h="203712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</a:t>
                      </a:r>
                      <a:r>
                        <a:rPr lang="en-US" sz="1800" baseline="0" dirty="0" smtClean="0"/>
                        <a:t>  </a:t>
                      </a:r>
                    </a:p>
                    <a:p>
                      <a:r>
                        <a:rPr lang="en-US" sz="1800" baseline="0" dirty="0" smtClean="0"/>
                        <a:t>       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States with API</a:t>
                      </a:r>
                      <a:r>
                        <a:rPr lang="en-US" sz="1800" baseline="0" dirty="0" smtClean="0"/>
                        <a:t> more than one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-epidemiological surveillance and disease management:</a:t>
                      </a:r>
                      <a:r>
                        <a:rPr lang="en-US" sz="1800" baseline="0" dirty="0" smtClean="0"/>
                        <a:t> by early diagnosis and complete treatment(EDCT)</a:t>
                      </a:r>
                    </a:p>
                    <a:p>
                      <a:r>
                        <a:rPr lang="en-US" sz="1800" baseline="0" dirty="0" smtClean="0"/>
                        <a:t>-management of severe malaria case by strengthening of district and sub-district hospitals and quality referral  services</a:t>
                      </a:r>
                    </a:p>
                    <a:p>
                      <a:r>
                        <a:rPr lang="en-US" sz="1800" baseline="0" dirty="0" smtClean="0"/>
                        <a:t>-IVM by IRS and LLIN distribution so  as to saturate the entire high risk population</a:t>
                      </a:r>
                    </a:p>
                    <a:p>
                      <a:r>
                        <a:rPr lang="en-US" sz="1800" baseline="0" dirty="0" smtClean="0"/>
                        <a:t>-supportive interventions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Major activities according to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400" dirty="0" smtClean="0"/>
              <a:t>For areas having API less than 1 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1. Vector control by minor engineering measures like biological control by use of </a:t>
            </a:r>
            <a:r>
              <a:rPr lang="en-US" sz="3800" dirty="0" err="1" smtClean="0"/>
              <a:t>larvicides</a:t>
            </a:r>
            <a:r>
              <a:rPr lang="en-US" sz="3800" dirty="0" smtClean="0"/>
              <a:t> etc.</a:t>
            </a:r>
          </a:p>
          <a:p>
            <a:pPr>
              <a:buNone/>
            </a:pPr>
            <a:r>
              <a:rPr lang="en-US" sz="4400" dirty="0" smtClean="0"/>
              <a:t>For areas having API between 1-2 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1. Vector control by source reduction and biological control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2. active surveillance by ASHA</a:t>
            </a:r>
          </a:p>
          <a:p>
            <a:pPr>
              <a:buNone/>
            </a:pPr>
            <a:r>
              <a:rPr lang="en-US" sz="4400" dirty="0" smtClean="0"/>
              <a:t>For areas having API above2- 5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1. Vector control by distribution of LLIN</a:t>
            </a:r>
          </a:p>
          <a:p>
            <a:pPr>
              <a:buNone/>
            </a:pPr>
            <a:r>
              <a:rPr lang="en-US" sz="3800" dirty="0" smtClean="0"/>
              <a:t>   2. Vector control by IRS</a:t>
            </a:r>
          </a:p>
          <a:p>
            <a:pPr>
              <a:buNone/>
            </a:pPr>
            <a:r>
              <a:rPr lang="en-US" sz="4400" dirty="0" smtClean="0"/>
              <a:t>For </a:t>
            </a:r>
            <a:r>
              <a:rPr lang="en-US" sz="4400" dirty="0" err="1" smtClean="0"/>
              <a:t>ares</a:t>
            </a:r>
            <a:r>
              <a:rPr lang="en-US" sz="4400" dirty="0" smtClean="0"/>
              <a:t> having API above 5</a:t>
            </a:r>
          </a:p>
          <a:p>
            <a:pPr marL="514350" indent="-514350">
              <a:buNone/>
            </a:pPr>
            <a:r>
              <a:rPr lang="en-US" sz="4400" dirty="0" smtClean="0"/>
              <a:t>a. Areas having perennial transmission&gt;5months/year</a:t>
            </a:r>
          </a:p>
          <a:p>
            <a:pPr marL="514350" indent="-514350">
              <a:buNone/>
            </a:pPr>
            <a:r>
              <a:rPr lang="en-US" sz="3800" dirty="0"/>
              <a:t> </a:t>
            </a:r>
            <a:r>
              <a:rPr lang="en-US" sz="3800" dirty="0" smtClean="0"/>
              <a:t>  1. 2rounds of IRS with DDT plus 3rounds with </a:t>
            </a:r>
            <a:r>
              <a:rPr lang="en-US" sz="3800" dirty="0" err="1" smtClean="0"/>
              <a:t>malathion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2. Distribution of LLIN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3. </a:t>
            </a:r>
            <a:r>
              <a:rPr lang="en-US" sz="3800" dirty="0" err="1" smtClean="0"/>
              <a:t>Vecto</a:t>
            </a:r>
            <a:r>
              <a:rPr lang="en-US" sz="3800" dirty="0" smtClean="0"/>
              <a:t> bionomic study </a:t>
            </a:r>
          </a:p>
          <a:p>
            <a:pPr>
              <a:buNone/>
            </a:pPr>
            <a:r>
              <a:rPr lang="en-US" sz="4400" dirty="0" smtClean="0"/>
              <a:t>b. Areas having seasonal transmission (&lt;than 5months in a year</a:t>
            </a:r>
          </a:p>
          <a:p>
            <a:pPr>
              <a:buNone/>
            </a:pPr>
            <a:r>
              <a:rPr lang="en-US" sz="3800" dirty="0" smtClean="0"/>
              <a:t>  1. one round of IRS with DDT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2. Focal spray</a:t>
            </a:r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3. Distribution of LLIN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 CONTROL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Surveillance</a:t>
            </a:r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Active and Passive</a:t>
            </a:r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Sentinel Surveillance 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Integrated vector management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Epidemic preparedness and early response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Supportive intervention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PROGRAMMES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everal measures have been undertaken by the National Government to improve the health of the people. </a:t>
            </a:r>
            <a:endParaRPr lang="en-US" dirty="0"/>
          </a:p>
          <a:p>
            <a:pPr>
              <a:buNone/>
            </a:pPr>
            <a:r>
              <a:rPr lang="en-US" dirty="0" smtClean="0"/>
              <a:t>PURPOSE</a:t>
            </a:r>
          </a:p>
          <a:p>
            <a:r>
              <a:rPr lang="en-US" dirty="0" smtClean="0"/>
              <a:t> To control/ eradication of the communicable diseases</a:t>
            </a:r>
          </a:p>
          <a:p>
            <a:r>
              <a:rPr lang="en-US" dirty="0" smtClean="0"/>
              <a:t> Improvement of environmental sanitation</a:t>
            </a:r>
          </a:p>
          <a:p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aising the standard of nutrition</a:t>
            </a:r>
          </a:p>
          <a:p>
            <a:r>
              <a:rPr lang="en-US" dirty="0"/>
              <a:t>C</a:t>
            </a:r>
            <a:r>
              <a:rPr lang="en-US" dirty="0" smtClean="0"/>
              <a:t>ontrol of population </a:t>
            </a:r>
          </a:p>
          <a:p>
            <a:r>
              <a:rPr lang="en-US" dirty="0"/>
              <a:t>I</a:t>
            </a:r>
            <a:r>
              <a:rPr lang="en-US" dirty="0" smtClean="0"/>
              <a:t>mproving rural health.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NATIONAL VECTOR BORNE DISEASE CONTROL PROGRAMME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Implemented by State for the prevention and control of vector borne disease.</a:t>
            </a:r>
          </a:p>
          <a:p>
            <a:r>
              <a:rPr lang="en-US" dirty="0" smtClean="0"/>
              <a:t>6 diseases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Malaria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Lymphatic </a:t>
            </a:r>
            <a:r>
              <a:rPr lang="en-US" dirty="0" err="1" smtClean="0"/>
              <a:t>Filariasis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Kala- </a:t>
            </a:r>
            <a:r>
              <a:rPr lang="en-US" dirty="0" err="1" smtClean="0"/>
              <a:t>azar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Japanese Encephalitis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Dengue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Chickungunya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for Prevention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DISEASE MANAGEMENT</a:t>
            </a:r>
          </a:p>
          <a:p>
            <a:endParaRPr lang="en-US" sz="2800" dirty="0" smtClean="0"/>
          </a:p>
          <a:p>
            <a:r>
              <a:rPr lang="en-US" sz="2800" dirty="0" smtClean="0"/>
              <a:t>INTEGRATED VECTOR MANAGEMENT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SUPPORTIVE INTERVENTIONS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82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National Malaria Control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 launched in 1953</a:t>
            </a:r>
          </a:p>
          <a:p>
            <a:pPr>
              <a:buNone/>
            </a:pPr>
            <a:r>
              <a:rPr lang="en-US" sz="2400" dirty="0" smtClean="0"/>
              <a:t>Milestones of Malaria control activities in India.</a:t>
            </a:r>
          </a:p>
          <a:p>
            <a:pPr>
              <a:buNone/>
            </a:pPr>
            <a:r>
              <a:rPr lang="en-US" sz="2400" dirty="0" smtClean="0"/>
              <a:t>YEAR				MILESTONE</a:t>
            </a:r>
          </a:p>
          <a:p>
            <a:pPr>
              <a:buNone/>
            </a:pPr>
            <a:r>
              <a:rPr lang="en-US" sz="2400" dirty="0" smtClean="0"/>
              <a:t>Prior to 1953       Estimated malaria cases in India-75                             		     million; Deaths due to malaria 0.8million</a:t>
            </a:r>
          </a:p>
          <a:p>
            <a:pPr>
              <a:buNone/>
            </a:pPr>
            <a:r>
              <a:rPr lang="en-US" sz="2400" dirty="0" smtClean="0"/>
              <a:t>1953                       Launching of National Malaria control 		                  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1958                       NMCP was changed to National 			                  Malaria Eradication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1965		     Cases reduced to 0.1 million.</a:t>
            </a:r>
          </a:p>
          <a:p>
            <a:pPr>
              <a:buNone/>
            </a:pPr>
            <a:r>
              <a:rPr lang="en-US" sz="2400" dirty="0" smtClean="0"/>
              <a:t>Early 1970,s	     Resurgence of malaria</a:t>
            </a:r>
          </a:p>
          <a:p>
            <a:pPr marL="457200" indent="-457200">
              <a:buAutoNum type="arabicPlain" startAt="1976"/>
            </a:pPr>
            <a:r>
              <a:rPr lang="en-US" sz="2400" dirty="0" smtClean="0"/>
              <a:t>                       Malaria cases- 6.46million</a:t>
            </a:r>
          </a:p>
          <a:p>
            <a:pPr marL="457200" indent="-457200">
              <a:buAutoNum type="arabicPlain" startAt="1976"/>
            </a:pPr>
            <a:r>
              <a:rPr lang="en-US" sz="2400" dirty="0"/>
              <a:t> </a:t>
            </a:r>
            <a:r>
              <a:rPr lang="en-US" sz="2400" dirty="0" smtClean="0"/>
              <a:t>                       Modified plan of operations implemented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YEAR				MILESTONE</a:t>
            </a:r>
          </a:p>
          <a:p>
            <a:pPr>
              <a:buNone/>
            </a:pPr>
            <a:r>
              <a:rPr lang="en-US" sz="2800" dirty="0" smtClean="0"/>
              <a:t>1997		World bank assisted Enhanced malaria control    	            project(EMCP) launched</a:t>
            </a:r>
          </a:p>
          <a:p>
            <a:pPr marL="514350" indent="-514350">
              <a:buAutoNum type="arabicPlain" startAt="1999"/>
            </a:pPr>
            <a:r>
              <a:rPr lang="en-US" sz="2800" dirty="0" smtClean="0"/>
              <a:t>              Renaming of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to National Anti 			Malaria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(NAMP)</a:t>
            </a:r>
          </a:p>
          <a:p>
            <a:pPr marL="514350" indent="-514350">
              <a:buNone/>
            </a:pPr>
            <a:r>
              <a:rPr lang="en-US" sz="2800" dirty="0" smtClean="0"/>
              <a:t>2002              Renaming of NAMP to National Vector Borne </a:t>
            </a:r>
            <a:r>
              <a:rPr lang="en-US" sz="2400" dirty="0" smtClean="0"/>
              <a:t>		Disease control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pPr marL="514350" indent="-514350">
              <a:buAutoNum type="arabicPlain" startAt="2005"/>
            </a:pPr>
            <a:r>
              <a:rPr lang="en-US" sz="2800" dirty="0" smtClean="0"/>
              <a:t>             Global fund assisted Intensified malaria                                             		control project(IMCP) launched  </a:t>
            </a:r>
          </a:p>
          <a:p>
            <a:pPr marL="514350" indent="-514350">
              <a:buNone/>
            </a:pPr>
            <a:r>
              <a:rPr lang="en-US" sz="2800" dirty="0" smtClean="0"/>
              <a:t>2005              Introduction of RDT in the </a:t>
            </a:r>
            <a:r>
              <a:rPr lang="en-US" sz="2800" dirty="0" err="1" smtClean="0"/>
              <a:t>pro</a:t>
            </a:r>
            <a:r>
              <a:rPr lang="en-US" dirty="0" err="1" smtClean="0"/>
              <a:t>gramme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2006</a:t>
            </a:r>
            <a:r>
              <a:rPr lang="en-US" dirty="0" smtClean="0"/>
              <a:t>            </a:t>
            </a:r>
            <a:r>
              <a:rPr lang="en-US" sz="2800" dirty="0" smtClean="0"/>
              <a:t>ACT introduced in areas showing </a:t>
            </a:r>
            <a:r>
              <a:rPr lang="en-US" sz="2800" dirty="0" err="1" smtClean="0"/>
              <a:t>Chloroquinone</a:t>
            </a:r>
            <a:r>
              <a:rPr lang="en-US" sz="2800" dirty="0" smtClean="0"/>
              <a:t>     		resistance in </a:t>
            </a:r>
            <a:r>
              <a:rPr lang="en-US" sz="2800" dirty="0" err="1" smtClean="0"/>
              <a:t>falciparum</a:t>
            </a:r>
            <a:r>
              <a:rPr lang="en-US" sz="2800" dirty="0" smtClean="0"/>
              <a:t> malaria  </a:t>
            </a:r>
          </a:p>
          <a:p>
            <a:pPr marL="514350" indent="-514350">
              <a:buNone/>
            </a:pPr>
            <a:r>
              <a:rPr lang="en-US" sz="2800" dirty="0" smtClean="0"/>
              <a:t>2008		Act extended to high </a:t>
            </a:r>
            <a:r>
              <a:rPr lang="en-US" sz="2800" dirty="0" err="1" smtClean="0"/>
              <a:t>pf</a:t>
            </a:r>
            <a:r>
              <a:rPr lang="en-US" sz="2800" dirty="0" smtClean="0"/>
              <a:t> predominant districts        		covering about 95% </a:t>
            </a:r>
            <a:r>
              <a:rPr lang="en-US" sz="2800" dirty="0" err="1" smtClean="0"/>
              <a:t>pf</a:t>
            </a:r>
            <a:r>
              <a:rPr lang="en-US" sz="2800" dirty="0" smtClean="0"/>
              <a:t> cases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5334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YEAR                    MILESTONE </a:t>
            </a:r>
          </a:p>
          <a:p>
            <a:pPr>
              <a:buNone/>
            </a:pPr>
            <a:r>
              <a:rPr lang="en-US" sz="2800" dirty="0" smtClean="0"/>
              <a:t>2008                   World Bank supported National Malaria 			      Control project launched </a:t>
            </a:r>
          </a:p>
          <a:p>
            <a:pPr>
              <a:buNone/>
            </a:pPr>
            <a:r>
              <a:rPr lang="en-US" sz="2800" dirty="0" smtClean="0"/>
              <a:t>2009                    Introduction of LLINs </a:t>
            </a:r>
          </a:p>
          <a:p>
            <a:pPr>
              <a:buNone/>
            </a:pPr>
            <a:r>
              <a:rPr lang="en-US" sz="2800" dirty="0" smtClean="0"/>
              <a:t>2010                    New drug Policy 2010 </a:t>
            </a:r>
          </a:p>
          <a:p>
            <a:pPr>
              <a:buNone/>
            </a:pPr>
            <a:r>
              <a:rPr lang="en-US" sz="2800" dirty="0" smtClean="0"/>
              <a:t>2012                    Introduction of bivalent RDT </a:t>
            </a:r>
          </a:p>
          <a:p>
            <a:pPr>
              <a:buNone/>
            </a:pPr>
            <a:r>
              <a:rPr lang="en-US" sz="2800" dirty="0" smtClean="0"/>
              <a:t>2013                    New drug policy 2013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058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The main activities of the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are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Formulating policies and guidelines.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Technical guidance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Planning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Logistics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Monitoring and evaluation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Coordination of activities through the states/union territories and in consultation with National organizations such as National Centre for Disease Control(NCDC), National Institute Of malaria research(NIMR)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Collaboration with internatio</a:t>
            </a:r>
            <a:r>
              <a:rPr lang="en-US" sz="2800" dirty="0"/>
              <a:t>n</a:t>
            </a:r>
            <a:r>
              <a:rPr lang="en-US" sz="2800" dirty="0" smtClean="0"/>
              <a:t>al organizations such as WHO, World Bank, GFATM and other donor agencies.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8. Training</a:t>
            </a:r>
          </a:p>
          <a:p>
            <a:pPr>
              <a:buNone/>
            </a:pPr>
            <a:r>
              <a:rPr lang="en-US" sz="2800" dirty="0" smtClean="0"/>
              <a:t>9. Facilitating  research through NCDC, NIMR, Regional Medical Research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 etc.</a:t>
            </a:r>
          </a:p>
          <a:p>
            <a:pPr>
              <a:buNone/>
            </a:pPr>
            <a:r>
              <a:rPr lang="en-US" sz="2800" dirty="0" smtClean="0"/>
              <a:t>10. Coordinating control activities in the interstate and inter country border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642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National Malaria Control Programme</vt:lpstr>
      <vt:lpstr>HEALTH PROGRAMMES IN INDIA</vt:lpstr>
      <vt:lpstr>NATIONAL VECTOR BORNE DISEASE CONTROL PROGRAMME</vt:lpstr>
      <vt:lpstr>Strategy for Prevention &amp; Control</vt:lpstr>
      <vt:lpstr>MALARIA</vt:lpstr>
      <vt:lpstr>Slide 6</vt:lpstr>
      <vt:lpstr>Slide 7</vt:lpstr>
      <vt:lpstr>Slide 8</vt:lpstr>
      <vt:lpstr>Slide 9</vt:lpstr>
      <vt:lpstr>ORGANIZATION</vt:lpstr>
      <vt:lpstr>URBAN MALARIA SCHEME</vt:lpstr>
      <vt:lpstr>Slide 12</vt:lpstr>
      <vt:lpstr>Major activities according to API</vt:lpstr>
      <vt:lpstr>MALARIA CONTROL STRATEGIES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PROGRAMMES IN INDIA</dc:title>
  <dc:creator>speed computers</dc:creator>
  <cp:lastModifiedBy>Windows</cp:lastModifiedBy>
  <cp:revision>30</cp:revision>
  <dcterms:created xsi:type="dcterms:W3CDTF">2017-11-20T16:35:44Z</dcterms:created>
  <dcterms:modified xsi:type="dcterms:W3CDTF">2019-04-17T07:58:01Z</dcterms:modified>
</cp:coreProperties>
</file>